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53" r:id="rId1"/>
  </p:sldMasterIdLst>
  <p:notesMasterIdLst>
    <p:notesMasterId r:id="rId24"/>
  </p:notesMasterIdLst>
  <p:sldIdLst>
    <p:sldId id="256" r:id="rId2"/>
    <p:sldId id="258" r:id="rId3"/>
    <p:sldId id="260" r:id="rId4"/>
    <p:sldId id="261" r:id="rId5"/>
    <p:sldId id="263" r:id="rId6"/>
    <p:sldId id="259" r:id="rId7"/>
    <p:sldId id="273" r:id="rId8"/>
    <p:sldId id="274" r:id="rId9"/>
    <p:sldId id="275" r:id="rId10"/>
    <p:sldId id="276" r:id="rId11"/>
    <p:sldId id="295" r:id="rId12"/>
    <p:sldId id="281" r:id="rId13"/>
    <p:sldId id="282" r:id="rId14"/>
    <p:sldId id="284" r:id="rId15"/>
    <p:sldId id="285" r:id="rId16"/>
    <p:sldId id="288" r:id="rId17"/>
    <p:sldId id="290" r:id="rId18"/>
    <p:sldId id="299" r:id="rId19"/>
    <p:sldId id="291" r:id="rId20"/>
    <p:sldId id="292" r:id="rId21"/>
    <p:sldId id="294" r:id="rId22"/>
    <p:sldId id="300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DCE5B5-95D8-40F6-ACC5-CDA9AA3B6F26}" type="datetimeFigureOut">
              <a:rPr lang="en-IN" smtClean="0"/>
              <a:t>09-07-2021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2B633-805F-423F-A5EF-979E1295952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9148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2B633-805F-423F-A5EF-979E1295952D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09557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2B633-805F-423F-A5EF-979E1295952D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24198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 Flux across the coupled patches is same in magnitude but opposite in sign.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2B633-805F-423F-A5EF-979E1295952D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26117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2B633-805F-423F-A5EF-979E1295952D}" type="slidenum">
              <a:rPr lang="en-IN" smtClean="0"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096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A84724B-B8C9-4C6B-B631-6A319984E7B7}" type="datetime1">
              <a:rPr lang="en-IN" smtClean="0"/>
              <a:t>09-07-2021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IN" smtClean="0"/>
              <a:t>FOSSEE Semester Long Internship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28F958-0D47-4652-B75A-44EEAC006F7D}" type="slidenum">
              <a:rPr lang="en-IN" smtClean="0"/>
              <a:t>‹#›</a:t>
            </a:fld>
            <a:endParaRPr lang="en-IN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0251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7216D-A1F0-421D-83C9-D4ED9C9BEEED}" type="datetime1">
              <a:rPr lang="en-IN" smtClean="0"/>
              <a:t>09-07-2021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FOSSEE Semester Long Internship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92203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48A41-4D42-413D-88AD-0E73357BCF32}" type="datetime1">
              <a:rPr lang="en-IN" smtClean="0"/>
              <a:t>09-07-2021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FOSSEE Semester Long Internship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8760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2BD83-CE65-46A8-BF71-050002D311A3}" type="datetime1">
              <a:rPr lang="en-IN" smtClean="0"/>
              <a:t>09-07-2021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FOSSEE Semester Long Internship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30649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7B2C2-4757-4D77-9259-17B054AFCB27}" type="datetime1">
              <a:rPr lang="en-IN" smtClean="0"/>
              <a:t>09-07-2021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FOSSEE Semester Long Internship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‹#›</a:t>
            </a:fld>
            <a:endParaRPr lang="en-IN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0406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544FB-6578-44B8-A9E6-345FFAD62D7D}" type="datetime1">
              <a:rPr lang="en-IN" smtClean="0"/>
              <a:t>09-07-2021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FOSSEE Semester Long Internship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80419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7DB61-2FA8-4700-947F-10CA8D647AB4}" type="datetime1">
              <a:rPr lang="en-IN" smtClean="0"/>
              <a:t>09-07-2021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FOSSEE Semester Long Internship</a:t>
            </a: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72079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943B5-B180-48DE-9BB6-8C8D20231D2B}" type="datetime1">
              <a:rPr lang="en-IN" smtClean="0"/>
              <a:t>09-07-2021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FOSSEE Semester Long Internship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8191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1AD1B-3145-47C9-9DAB-8E328E2ACFD6}" type="datetime1">
              <a:rPr lang="en-IN" smtClean="0"/>
              <a:t>09-07-2021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FOSSEE Semester Long Internship</a:t>
            </a:r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28047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6E262-6084-4C9C-8BE9-88E323757039}" type="datetime1">
              <a:rPr lang="en-IN" smtClean="0"/>
              <a:t>09-07-2021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FOSSEE Semester Long Internship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01351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B3DF1-DAAD-4FB2-B983-E5A711EF6442}" type="datetime1">
              <a:rPr lang="en-IN" smtClean="0"/>
              <a:t>09-07-2021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FOSSEE Semester Long Internship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12970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1CEFE575-495E-45B5-8195-80B062231A6F}" type="datetime1">
              <a:rPr lang="en-IN" smtClean="0"/>
              <a:t>09-07-2021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IN" smtClean="0"/>
              <a:t>FOSSEE Semester Long Internship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B28F958-0D47-4652-B75A-44EEAC006F7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42846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0051" y="990569"/>
            <a:ext cx="10058400" cy="2737852"/>
          </a:xfrm>
        </p:spPr>
        <p:txBody>
          <a:bodyPr>
            <a:normAutofit/>
          </a:bodyPr>
          <a:lstStyle/>
          <a:p>
            <a:r>
              <a:rPr lang="en-IN" sz="4400" dirty="0" smtClean="0"/>
              <a:t>FOSSEE Semester Long Internship</a:t>
            </a:r>
            <a:endParaRPr lang="en-IN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1039" y="4015673"/>
            <a:ext cx="10058400" cy="1798530"/>
          </a:xfrm>
        </p:spPr>
        <p:txBody>
          <a:bodyPr/>
          <a:lstStyle/>
          <a:p>
            <a:r>
              <a:rPr lang="en-IN" sz="1600" dirty="0" smtClean="0"/>
              <a:t>Nikhil Sharma</a:t>
            </a:r>
          </a:p>
          <a:p>
            <a:r>
              <a:rPr lang="en-IN" sz="1600" dirty="0" smtClean="0"/>
              <a:t>Malaviya National institute of technology Jaipur</a:t>
            </a:r>
          </a:p>
          <a:p>
            <a:r>
              <a:rPr lang="en-IN" sz="1600" dirty="0" smtClean="0"/>
              <a:t>Guided by:</a:t>
            </a:r>
          </a:p>
          <a:p>
            <a:r>
              <a:rPr lang="en-IN" sz="1600" dirty="0" smtClean="0"/>
              <a:t>Professor </a:t>
            </a:r>
            <a:r>
              <a:rPr lang="en-IN" sz="1600" dirty="0"/>
              <a:t>Janani </a:t>
            </a:r>
            <a:r>
              <a:rPr lang="en-IN" sz="1600" dirty="0" err="1"/>
              <a:t>Srree</a:t>
            </a:r>
            <a:r>
              <a:rPr lang="en-IN" sz="1600" dirty="0"/>
              <a:t> </a:t>
            </a:r>
            <a:r>
              <a:rPr lang="en-IN" sz="1600" dirty="0" err="1"/>
              <a:t>Muralidharan</a:t>
            </a:r>
            <a:endParaRPr lang="en-IN" sz="1600" dirty="0" smtClean="0"/>
          </a:p>
          <a:p>
            <a:endParaRPr lang="en-IN" dirty="0" smtClean="0"/>
          </a:p>
          <a:p>
            <a:endParaRPr lang="en-IN" dirty="0" smtClean="0"/>
          </a:p>
          <a:p>
            <a:endParaRPr lang="en-IN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39" y="253661"/>
            <a:ext cx="3173469" cy="12164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112" y="373826"/>
            <a:ext cx="6391194" cy="1148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5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800" y="188976"/>
            <a:ext cx="9875520" cy="890016"/>
          </a:xfrm>
        </p:spPr>
        <p:txBody>
          <a:bodyPr/>
          <a:lstStyle/>
          <a:p>
            <a:r>
              <a:rPr lang="en-IN" dirty="0" smtClean="0"/>
              <a:t>Result: </a:t>
            </a:r>
            <a:r>
              <a:rPr lang="en-IN" dirty="0" smtClean="0"/>
              <a:t>Turbulent</a:t>
            </a:r>
            <a:r>
              <a:rPr lang="en-IN" dirty="0" smtClean="0"/>
              <a:t> </a:t>
            </a:r>
            <a:r>
              <a:rPr lang="en-IN" dirty="0"/>
              <a:t>flow through pipe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600" y="961756"/>
            <a:ext cx="9989720" cy="2414817"/>
          </a:xfrm>
        </p:spPr>
      </p:pic>
      <p:pic>
        <p:nvPicPr>
          <p:cNvPr id="8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800" y="3795678"/>
            <a:ext cx="10033788" cy="242815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10</a:t>
            </a:fld>
            <a:endParaRPr lang="en-IN"/>
          </a:p>
        </p:txBody>
      </p:sp>
      <p:sp>
        <p:nvSpPr>
          <p:cNvPr id="9" name="TextBox 8"/>
          <p:cNvSpPr txBox="1"/>
          <p:nvPr/>
        </p:nvSpPr>
        <p:spPr>
          <a:xfrm>
            <a:off x="2578608" y="3376573"/>
            <a:ext cx="726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Table: Average value of parameters at cross sections in full length pipe </a:t>
            </a:r>
            <a:endParaRPr lang="en-IN" dirty="0"/>
          </a:p>
        </p:txBody>
      </p:sp>
      <p:sp>
        <p:nvSpPr>
          <p:cNvPr id="10" name="TextBox 9"/>
          <p:cNvSpPr txBox="1"/>
          <p:nvPr/>
        </p:nvSpPr>
        <p:spPr>
          <a:xfrm>
            <a:off x="3145537" y="6221725"/>
            <a:ext cx="5391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Table: Errors in pressure gradient calculation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591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Conclusions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By simulating flow through periodic pipe it is seen that </a:t>
            </a:r>
            <a:r>
              <a:rPr lang="en-US" dirty="0"/>
              <a:t>cyclic boundaries can accurately predict the flow profiles and significantly </a:t>
            </a:r>
            <a:r>
              <a:rPr lang="en-US" b="1" dirty="0"/>
              <a:t>reduce the computational effort</a:t>
            </a:r>
            <a:r>
              <a:rPr lang="en-US" dirty="0"/>
              <a:t> as it is difficult to capture </a:t>
            </a:r>
            <a:r>
              <a:rPr lang="en-US" b="1" dirty="0"/>
              <a:t>fine details around the boundary layer</a:t>
            </a:r>
            <a:r>
              <a:rPr lang="en-US" dirty="0"/>
              <a:t> and describe the </a:t>
            </a:r>
            <a:r>
              <a:rPr lang="en-US" b="1" dirty="0"/>
              <a:t>gross motion</a:t>
            </a:r>
            <a:r>
              <a:rPr lang="en-US" dirty="0"/>
              <a:t> at the same time</a:t>
            </a:r>
            <a:r>
              <a:rPr lang="en-US" dirty="0" smtClean="0"/>
              <a:t>.</a:t>
            </a:r>
          </a:p>
          <a:p>
            <a:r>
              <a:rPr lang="en-US" dirty="0" smtClean="0"/>
              <a:t>Also it was found that </a:t>
            </a:r>
            <a:r>
              <a:rPr lang="en-US" dirty="0"/>
              <a:t>the pressure gradient values obtained using cyclic and full length pipe slightly differ from each other and the difference is well within acceptable limits. 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11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1635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200" dirty="0" smtClean="0"/>
              <a:t>Case Study 2:</a:t>
            </a:r>
            <a:br>
              <a:rPr lang="en-IN" sz="3200" dirty="0" smtClean="0"/>
            </a:br>
            <a:r>
              <a:rPr lang="en-US" sz="3200" dirty="0"/>
              <a:t>CFD analysis of flow past staggered tube array using 2D RANS turbulence models</a:t>
            </a:r>
            <a:endParaRPr lang="en-IN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cap="none" dirty="0" smtClean="0"/>
              <a:t>Solver utilized</a:t>
            </a:r>
            <a:r>
              <a:rPr lang="en-US" dirty="0" smtClean="0"/>
              <a:t>: </a:t>
            </a:r>
            <a:r>
              <a:rPr lang="en-US" cap="none" dirty="0" err="1" smtClean="0"/>
              <a:t>pimple</a:t>
            </a:r>
            <a:r>
              <a:rPr lang="en-US" dirty="0" err="1" smtClean="0"/>
              <a:t>Foam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9961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Introduction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 tube bank consists of a of tube bundle bathed in a fluid, generally </a:t>
            </a:r>
            <a:r>
              <a:rPr lang="en-US" dirty="0" smtClean="0"/>
              <a:t>utilized </a:t>
            </a:r>
            <a:r>
              <a:rPr lang="en-US" dirty="0"/>
              <a:t>to either cool or heat the material flowing through the </a:t>
            </a:r>
            <a:r>
              <a:rPr lang="en-US" dirty="0" smtClean="0"/>
              <a:t>tube. </a:t>
            </a:r>
          </a:p>
          <a:p>
            <a:r>
              <a:rPr lang="en-US" dirty="0" smtClean="0"/>
              <a:t>Basic tube bank patterns are as shown.</a:t>
            </a:r>
            <a:endParaRPr lang="en-IN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521" y="1965960"/>
            <a:ext cx="5215267" cy="2880264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13</a:t>
            </a:fld>
            <a:endParaRPr lang="en-IN"/>
          </a:p>
        </p:txBody>
      </p:sp>
      <p:sp>
        <p:nvSpPr>
          <p:cNvPr id="8" name="TextBox 7"/>
          <p:cNvSpPr txBox="1"/>
          <p:nvPr/>
        </p:nvSpPr>
        <p:spPr>
          <a:xfrm>
            <a:off x="7220309" y="5350360"/>
            <a:ext cx="3879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Figure: Different Tube bank patterns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4535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Details of the experiment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Experimental studies on an </a:t>
            </a:r>
            <a:r>
              <a:rPr lang="en-US" dirty="0" err="1"/>
              <a:t>iso</a:t>
            </a:r>
            <a:r>
              <a:rPr lang="en-US" dirty="0"/>
              <a:t>-thermal flow through </a:t>
            </a:r>
            <a:r>
              <a:rPr lang="en-US" dirty="0" smtClean="0"/>
              <a:t>the </a:t>
            </a:r>
            <a:r>
              <a:rPr lang="en-US" dirty="0"/>
              <a:t>staggered tube </a:t>
            </a:r>
            <a:r>
              <a:rPr lang="en-US" dirty="0" smtClean="0"/>
              <a:t>bank </a:t>
            </a:r>
            <a:r>
              <a:rPr lang="en-US" dirty="0" smtClean="0"/>
              <a:t>shown </a:t>
            </a:r>
            <a:r>
              <a:rPr lang="en-US" dirty="0"/>
              <a:t>were performed by </a:t>
            </a:r>
            <a:r>
              <a:rPr lang="en-US" dirty="0" err="1"/>
              <a:t>Simonin</a:t>
            </a:r>
            <a:r>
              <a:rPr lang="en-US" dirty="0"/>
              <a:t> and </a:t>
            </a:r>
            <a:r>
              <a:rPr lang="en-US" dirty="0" err="1" smtClean="0"/>
              <a:t>Barcouda</a:t>
            </a:r>
            <a:r>
              <a:rPr lang="en-US" dirty="0" smtClean="0"/>
              <a:t>(1988). </a:t>
            </a:r>
          </a:p>
          <a:p>
            <a:r>
              <a:rPr lang="en-US" dirty="0" smtClean="0"/>
              <a:t>Experimental </a:t>
            </a:r>
            <a:r>
              <a:rPr lang="en-US" dirty="0"/>
              <a:t>database of the work was released </a:t>
            </a:r>
            <a:r>
              <a:rPr lang="en-US" dirty="0" smtClean="0"/>
              <a:t>by the </a:t>
            </a:r>
            <a:r>
              <a:rPr lang="en-US" b="1" dirty="0" smtClean="0"/>
              <a:t>European </a:t>
            </a:r>
            <a:r>
              <a:rPr lang="en-US" b="1" dirty="0"/>
              <a:t>Research Community on Flow Turbulence and </a:t>
            </a:r>
            <a:r>
              <a:rPr lang="en-US" b="1" dirty="0" smtClean="0"/>
              <a:t>Combustion</a:t>
            </a:r>
            <a:r>
              <a:rPr lang="en-US" dirty="0" smtClean="0"/>
              <a:t> in </a:t>
            </a:r>
            <a:r>
              <a:rPr lang="en-US" dirty="0"/>
              <a:t>1993.</a:t>
            </a:r>
            <a:endParaRPr lang="en-IN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1" r="12706"/>
          <a:stretch/>
        </p:blipFill>
        <p:spPr>
          <a:xfrm>
            <a:off x="5820655" y="1417606"/>
            <a:ext cx="5669730" cy="4517368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14</a:t>
            </a:fld>
            <a:endParaRPr lang="en-IN"/>
          </a:p>
        </p:txBody>
      </p:sp>
      <p:sp>
        <p:nvSpPr>
          <p:cNvPr id="8" name="TextBox 7"/>
          <p:cNvSpPr txBox="1"/>
          <p:nvPr/>
        </p:nvSpPr>
        <p:spPr>
          <a:xfrm>
            <a:off x="7323826" y="6080759"/>
            <a:ext cx="3879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Figure: Experimental domain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975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6895" y="224287"/>
            <a:ext cx="10058400" cy="728069"/>
          </a:xfrm>
        </p:spPr>
        <p:txBody>
          <a:bodyPr/>
          <a:lstStyle/>
          <a:p>
            <a:r>
              <a:rPr lang="en-IN" dirty="0" smtClean="0"/>
              <a:t>Problem Statement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895" y="881152"/>
            <a:ext cx="10058400" cy="4023360"/>
          </a:xfrm>
        </p:spPr>
        <p:txBody>
          <a:bodyPr/>
          <a:lstStyle/>
          <a:p>
            <a:r>
              <a:rPr lang="en-IN" dirty="0" smtClean="0"/>
              <a:t>In the experimental results, flow is observed to develop </a:t>
            </a:r>
            <a:r>
              <a:rPr lang="en-IN" b="1" dirty="0" smtClean="0"/>
              <a:t>periodically repeating flow profiles</a:t>
            </a:r>
            <a:r>
              <a:rPr lang="en-IN" dirty="0" smtClean="0"/>
              <a:t> after </a:t>
            </a:r>
            <a:r>
              <a:rPr lang="en-US" dirty="0"/>
              <a:t>flowing past initial tube rows. </a:t>
            </a:r>
            <a:endParaRPr lang="en-US" dirty="0" smtClean="0"/>
          </a:p>
          <a:p>
            <a:r>
              <a:rPr lang="en-US" dirty="0" smtClean="0"/>
              <a:t>The objective is to </a:t>
            </a:r>
            <a:r>
              <a:rPr lang="en-US" dirty="0"/>
              <a:t>simulate flow past staggered </a:t>
            </a:r>
            <a:r>
              <a:rPr lang="en-US" dirty="0" smtClean="0"/>
              <a:t>the same tube </a:t>
            </a:r>
            <a:r>
              <a:rPr lang="en-US" dirty="0"/>
              <a:t>bank </a:t>
            </a:r>
            <a:r>
              <a:rPr lang="en-US" dirty="0" smtClean="0"/>
              <a:t>array using </a:t>
            </a:r>
            <a:r>
              <a:rPr lang="en-US" dirty="0"/>
              <a:t>different 2D RANS model </a:t>
            </a:r>
            <a:r>
              <a:rPr lang="en-US" b="1" dirty="0" smtClean="0"/>
              <a:t>with </a:t>
            </a:r>
            <a:r>
              <a:rPr lang="en-US" b="1" dirty="0"/>
              <a:t>periodic boundaries</a:t>
            </a:r>
            <a:r>
              <a:rPr lang="en-US" dirty="0"/>
              <a:t> in both stream-wise and transverse directions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15</a:t>
            </a:fld>
            <a:endParaRPr lang="en-IN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176" y="2312691"/>
            <a:ext cx="9835838" cy="39932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98474" y="6223828"/>
            <a:ext cx="6616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Figure: </a:t>
            </a:r>
            <a:r>
              <a:rPr lang="en-IN" dirty="0"/>
              <a:t>C</a:t>
            </a:r>
            <a:r>
              <a:rPr lang="en-IN" dirty="0" smtClean="0"/>
              <a:t>omputational domain used by </a:t>
            </a:r>
            <a:r>
              <a:rPr lang="en-IN" dirty="0" err="1" smtClean="0"/>
              <a:t>Kulasekharan</a:t>
            </a:r>
            <a:r>
              <a:rPr lang="en-IN" dirty="0" smtClean="0"/>
              <a:t> and Prasad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7225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03517"/>
            <a:ext cx="10058400" cy="840213"/>
          </a:xfrm>
        </p:spPr>
        <p:txBody>
          <a:bodyPr/>
          <a:lstStyle/>
          <a:p>
            <a:r>
              <a:rPr lang="en-IN" dirty="0" smtClean="0"/>
              <a:t>Geometry and mesh</a:t>
            </a:r>
            <a:endParaRPr lang="en-IN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08" y="1674131"/>
            <a:ext cx="4798660" cy="3889907"/>
          </a:xfrm>
        </p:spPr>
      </p:pic>
      <p:pic>
        <p:nvPicPr>
          <p:cNvPr id="9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142" y="1794295"/>
            <a:ext cx="3936586" cy="3769744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16</a:t>
            </a:fld>
            <a:endParaRPr lang="en-IN"/>
          </a:p>
        </p:txBody>
      </p:sp>
      <p:sp>
        <p:nvSpPr>
          <p:cNvPr id="10" name="TextBox 9"/>
          <p:cNvSpPr txBox="1"/>
          <p:nvPr/>
        </p:nvSpPr>
        <p:spPr>
          <a:xfrm>
            <a:off x="1690775" y="5925107"/>
            <a:ext cx="3879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Figure: Geometry of unit cell</a:t>
            </a:r>
            <a:endParaRPr lang="en-IN" dirty="0"/>
          </a:p>
        </p:txBody>
      </p:sp>
      <p:sp>
        <p:nvSpPr>
          <p:cNvPr id="11" name="TextBox 10"/>
          <p:cNvSpPr txBox="1"/>
          <p:nvPr/>
        </p:nvSpPr>
        <p:spPr>
          <a:xfrm>
            <a:off x="7988060" y="5854496"/>
            <a:ext cx="3879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Figure: Mesh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4955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97386"/>
            <a:ext cx="9875520" cy="901077"/>
          </a:xfrm>
        </p:spPr>
        <p:txBody>
          <a:bodyPr/>
          <a:lstStyle/>
          <a:p>
            <a:r>
              <a:rPr lang="en-IN" dirty="0"/>
              <a:t>Result </a:t>
            </a:r>
            <a:r>
              <a:rPr lang="en-IN" dirty="0" smtClean="0"/>
              <a:t>: Velocity contour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17</a:t>
            </a:fld>
            <a:endParaRPr lang="en-IN"/>
          </a:p>
        </p:txBody>
      </p:sp>
      <p:pic>
        <p:nvPicPr>
          <p:cNvPr id="1028" name="Picture 4" descr="https://lh4.googleusercontent.com/i2f0nqzwlSuw1pN5gthDvRomtrShzQ6ZdaxpcC-edtSLKkJkIF3JPn5BRf7_hYWdiSBlcLC_TxzUE-cZpLRzCLIdYL6uWMrUEBELTqCYyPUC1iRK3DgLDQ4-7fLUodpZ28OXta8ME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228" y="1094477"/>
            <a:ext cx="8982803" cy="5271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778369" y="6206551"/>
            <a:ext cx="508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Figure: Velocity contour showing periodic behaviour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9253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915" y="279637"/>
            <a:ext cx="9875520" cy="884929"/>
          </a:xfrm>
        </p:spPr>
        <p:txBody>
          <a:bodyPr/>
          <a:lstStyle/>
          <a:p>
            <a:r>
              <a:rPr lang="en-IN" dirty="0"/>
              <a:t>Result </a:t>
            </a:r>
            <a:r>
              <a:rPr lang="en-IN" dirty="0" smtClean="0"/>
              <a:t>:Plot </a:t>
            </a:r>
            <a:r>
              <a:rPr lang="en-IN" dirty="0"/>
              <a:t>of Non-dimensional velocity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99" y="1966823"/>
            <a:ext cx="6087842" cy="3347049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27208"/>
            <a:ext cx="5797850" cy="3187614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18</a:t>
            </a:fld>
            <a:endParaRPr lang="en-IN"/>
          </a:p>
        </p:txBody>
      </p:sp>
      <p:sp>
        <p:nvSpPr>
          <p:cNvPr id="9" name="TextBox 8"/>
          <p:cNvSpPr txBox="1"/>
          <p:nvPr/>
        </p:nvSpPr>
        <p:spPr>
          <a:xfrm>
            <a:off x="4275228" y="5942622"/>
            <a:ext cx="3879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Figure: Plot of non-dimensional velocity extracted along line 1</a:t>
            </a:r>
            <a:endParaRPr lang="en-IN" dirty="0"/>
          </a:p>
        </p:txBody>
      </p:sp>
      <p:sp>
        <p:nvSpPr>
          <p:cNvPr id="10" name="TextBox 9"/>
          <p:cNvSpPr txBox="1"/>
          <p:nvPr/>
        </p:nvSpPr>
        <p:spPr>
          <a:xfrm>
            <a:off x="1682149" y="5443581"/>
            <a:ext cx="3879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Stream-wise velocity</a:t>
            </a:r>
            <a:endParaRPr lang="en-IN" dirty="0"/>
          </a:p>
        </p:txBody>
      </p:sp>
      <p:sp>
        <p:nvSpPr>
          <p:cNvPr id="11" name="TextBox 10"/>
          <p:cNvSpPr txBox="1"/>
          <p:nvPr/>
        </p:nvSpPr>
        <p:spPr>
          <a:xfrm>
            <a:off x="7254813" y="5443581"/>
            <a:ext cx="3879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Transverse Velocity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475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Result </a:t>
            </a:r>
            <a:r>
              <a:rPr lang="en-IN" dirty="0" smtClean="0"/>
              <a:t>:</a:t>
            </a:r>
            <a:r>
              <a:rPr lang="en-IN" dirty="0"/>
              <a:t/>
            </a:r>
            <a:br>
              <a:rPr lang="en-IN" dirty="0"/>
            </a:br>
            <a:r>
              <a:rPr lang="en-IN" dirty="0"/>
              <a:t>Plot of Non-dimensional velocity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760957"/>
            <a:ext cx="4754563" cy="2615610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450" y="2760957"/>
            <a:ext cx="4754563" cy="261561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19</a:t>
            </a:fld>
            <a:endParaRPr lang="en-IN"/>
          </a:p>
        </p:txBody>
      </p:sp>
      <p:sp>
        <p:nvSpPr>
          <p:cNvPr id="9" name="TextBox 8"/>
          <p:cNvSpPr txBox="1"/>
          <p:nvPr/>
        </p:nvSpPr>
        <p:spPr>
          <a:xfrm>
            <a:off x="1682149" y="5443581"/>
            <a:ext cx="3879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Stream-wise velocity</a:t>
            </a:r>
            <a:endParaRPr lang="en-IN" dirty="0"/>
          </a:p>
        </p:txBody>
      </p:sp>
      <p:sp>
        <p:nvSpPr>
          <p:cNvPr id="10" name="TextBox 9"/>
          <p:cNvSpPr txBox="1"/>
          <p:nvPr/>
        </p:nvSpPr>
        <p:spPr>
          <a:xfrm>
            <a:off x="7254813" y="5443581"/>
            <a:ext cx="3879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Transverse Velocity</a:t>
            </a:r>
            <a:endParaRPr lang="en-IN" dirty="0"/>
          </a:p>
        </p:txBody>
      </p:sp>
      <p:sp>
        <p:nvSpPr>
          <p:cNvPr id="11" name="TextBox 10"/>
          <p:cNvSpPr txBox="1"/>
          <p:nvPr/>
        </p:nvSpPr>
        <p:spPr>
          <a:xfrm>
            <a:off x="4275228" y="5942622"/>
            <a:ext cx="3879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Figure: Plot of non-dimensional velocity extracted along line 2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2933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200" dirty="0" smtClean="0"/>
              <a:t>Case Study 1:</a:t>
            </a:r>
            <a:br>
              <a:rPr lang="en-IN" sz="3200" dirty="0" smtClean="0"/>
            </a:br>
            <a:r>
              <a:rPr lang="en-US" sz="3200" dirty="0"/>
              <a:t>CFD Simulation of flow through pipe: A </a:t>
            </a:r>
            <a:r>
              <a:rPr lang="en-US" sz="3200" dirty="0" smtClean="0"/>
              <a:t>comparative study </a:t>
            </a:r>
            <a:r>
              <a:rPr lang="en-US" sz="3200" dirty="0"/>
              <a:t>on cyclic and inlet-outlet type boundary </a:t>
            </a:r>
            <a:r>
              <a:rPr lang="en-US" sz="3200" dirty="0" smtClean="0"/>
              <a:t>conditions in </a:t>
            </a:r>
            <a:r>
              <a:rPr lang="en-US" sz="3200" dirty="0"/>
              <a:t>OpenFOAM</a:t>
            </a:r>
            <a:endParaRPr lang="en-IN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cap="none" dirty="0" smtClean="0"/>
              <a:t>Solver utilized</a:t>
            </a:r>
            <a:r>
              <a:rPr lang="en-US" dirty="0" smtClean="0"/>
              <a:t>: </a:t>
            </a:r>
            <a:r>
              <a:rPr lang="en-US" cap="none" dirty="0" err="1" smtClean="0"/>
              <a:t>pimple</a:t>
            </a:r>
            <a:r>
              <a:rPr lang="en-US" dirty="0" err="1" smtClean="0"/>
              <a:t>Foam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928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Comparing the results</a:t>
            </a:r>
            <a:endParaRPr lang="en-IN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063189"/>
            <a:ext cx="10331637" cy="3388706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20</a:t>
            </a:fld>
            <a:endParaRPr lang="en-IN"/>
          </a:p>
        </p:txBody>
      </p:sp>
      <p:sp>
        <p:nvSpPr>
          <p:cNvPr id="10" name="TextBox 9"/>
          <p:cNvSpPr txBox="1"/>
          <p:nvPr/>
        </p:nvSpPr>
        <p:spPr>
          <a:xfrm>
            <a:off x="4369005" y="5649324"/>
            <a:ext cx="3879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Table: Percentage error in the non dimensional velocity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2166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Conclusions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doing the simulations it can be concluded that 2D </a:t>
            </a:r>
            <a:r>
              <a:rPr lang="en-US" dirty="0"/>
              <a:t>RANS models used in our case are </a:t>
            </a:r>
            <a:r>
              <a:rPr lang="en-US" b="1" dirty="0"/>
              <a:t>not suitable for satisfactorily predicting</a:t>
            </a:r>
            <a:r>
              <a:rPr lang="en-US" dirty="0"/>
              <a:t> the flow features</a:t>
            </a:r>
            <a:r>
              <a:rPr lang="en-US" dirty="0" smtClean="0"/>
              <a:t>.</a:t>
            </a:r>
          </a:p>
          <a:p>
            <a:r>
              <a:rPr lang="en-IN" dirty="0" err="1"/>
              <a:t>Kulasekharan</a:t>
            </a:r>
            <a:r>
              <a:rPr lang="en-IN" dirty="0"/>
              <a:t> and </a:t>
            </a:r>
            <a:r>
              <a:rPr lang="en-IN" dirty="0" smtClean="0"/>
              <a:t>Prasad </a:t>
            </a:r>
            <a:r>
              <a:rPr lang="en-IN" dirty="0"/>
              <a:t>have also arrived at </a:t>
            </a:r>
            <a:r>
              <a:rPr lang="en-IN" b="1" dirty="0"/>
              <a:t>similar conclusion</a:t>
            </a:r>
            <a:r>
              <a:rPr lang="en-IN" dirty="0"/>
              <a:t>. They performed simulations using nine different </a:t>
            </a:r>
            <a:r>
              <a:rPr lang="en-IN" dirty="0" smtClean="0"/>
              <a:t>2D RANS models and </a:t>
            </a:r>
            <a:r>
              <a:rPr lang="en-IN" dirty="0"/>
              <a:t>found </a:t>
            </a:r>
            <a:r>
              <a:rPr lang="en-IN" dirty="0" smtClean="0"/>
              <a:t>none </a:t>
            </a:r>
            <a:r>
              <a:rPr lang="en-IN" dirty="0"/>
              <a:t>of </a:t>
            </a:r>
            <a:r>
              <a:rPr lang="en-IN" dirty="0" smtClean="0"/>
              <a:t>these models to be suitable </a:t>
            </a:r>
            <a:r>
              <a:rPr lang="en-IN" dirty="0"/>
              <a:t>for accurately predicting the flow </a:t>
            </a:r>
            <a:r>
              <a:rPr lang="en-IN" dirty="0" smtClean="0"/>
              <a:t>features.</a:t>
            </a:r>
            <a:endParaRPr lang="en-IN" dirty="0"/>
          </a:p>
          <a:p>
            <a:r>
              <a:rPr lang="en-IN" dirty="0" smtClean="0"/>
              <a:t>Therefore a </a:t>
            </a:r>
            <a:r>
              <a:rPr lang="en-IN" b="1" dirty="0" smtClean="0"/>
              <a:t>DNS or LES</a:t>
            </a:r>
            <a:r>
              <a:rPr lang="en-IN" dirty="0" smtClean="0"/>
              <a:t> simulation may be attempted.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21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6897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Thank You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22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9231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Introduction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IN" dirty="0" smtClean="0"/>
              <a:t>Periodic/cyclic boundary conditions are very commonly utilized in industrial CFD applications.</a:t>
            </a:r>
          </a:p>
          <a:p>
            <a:r>
              <a:rPr lang="en-IN" dirty="0" smtClean="0"/>
              <a:t>Two coupled </a:t>
            </a:r>
            <a:r>
              <a:rPr lang="en-IN" dirty="0" smtClean="0"/>
              <a:t>boundary patches are treated as if they are physically connected</a:t>
            </a:r>
            <a:r>
              <a:rPr lang="en-IN" dirty="0" smtClean="0"/>
              <a:t>.</a:t>
            </a:r>
            <a:endParaRPr lang="en-IN" dirty="0" smtClean="0"/>
          </a:p>
          <a:p>
            <a:endParaRPr lang="en-IN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616" y="1709928"/>
            <a:ext cx="5197160" cy="3310646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3</a:t>
            </a:fld>
            <a:endParaRPr lang="en-IN"/>
          </a:p>
        </p:txBody>
      </p:sp>
      <p:sp>
        <p:nvSpPr>
          <p:cNvPr id="4" name="TextBox 3"/>
          <p:cNvSpPr txBox="1"/>
          <p:nvPr/>
        </p:nvSpPr>
        <p:spPr>
          <a:xfrm>
            <a:off x="7539487" y="5357004"/>
            <a:ext cx="3347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Figure: Different types of cyclic boundary conditions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0914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Modifying the governing equation for using periodic boundaries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01168" lvl="1" indent="0">
              <a:buNone/>
            </a:pPr>
            <a:r>
              <a:rPr lang="en-IN" dirty="0" smtClean="0"/>
              <a:t>Need for modifying the governing equation:</a:t>
            </a:r>
          </a:p>
          <a:p>
            <a:pPr marL="201168" lvl="1" indent="0">
              <a:buNone/>
            </a:pPr>
            <a:endParaRPr lang="en-IN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IN" dirty="0" smtClean="0"/>
              <a:t>As the coupled patches are considered to be physically connected, there exists no  potential difference/pressure gradient for driving the flow.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IN" dirty="0" smtClean="0"/>
              <a:t>Pressure gradient is thus explicitly added to governing equation as a source term.</a:t>
            </a:r>
            <a:endParaRPr lang="en-IN" dirty="0"/>
          </a:p>
          <a:p>
            <a:pPr lvl="1">
              <a:buFont typeface="Courier New" panose="02070309020205020404" pitchFamily="49" charset="0"/>
              <a:buChar char="o"/>
            </a:pPr>
            <a:endParaRPr lang="en-IN" dirty="0" smtClean="0"/>
          </a:p>
          <a:p>
            <a:pPr marL="201168" lvl="1" indent="0">
              <a:buNone/>
            </a:pPr>
            <a:r>
              <a:rPr lang="en-IN" dirty="0" smtClean="0"/>
              <a:t>To </a:t>
            </a:r>
            <a:r>
              <a:rPr lang="en-IN" dirty="0" smtClean="0"/>
              <a:t>add this source term without modifying source code, </a:t>
            </a:r>
            <a:r>
              <a:rPr lang="en-IN" b="1" i="1" dirty="0" err="1" smtClean="0"/>
              <a:t>fVOptions</a:t>
            </a:r>
            <a:r>
              <a:rPr lang="en-IN" dirty="0" smtClean="0"/>
              <a:t> functionality of </a:t>
            </a:r>
            <a:r>
              <a:rPr lang="en-IN" dirty="0" err="1" smtClean="0"/>
              <a:t>OpenFOAM</a:t>
            </a:r>
            <a:r>
              <a:rPr lang="en-IN" dirty="0" smtClean="0"/>
              <a:t> is utilized</a:t>
            </a:r>
            <a:r>
              <a:rPr lang="en-IN" dirty="0"/>
              <a:t>. </a:t>
            </a:r>
            <a:r>
              <a:rPr lang="en-IN" dirty="0" smtClean="0"/>
              <a:t>Single </a:t>
            </a:r>
            <a:r>
              <a:rPr lang="en-IN" dirty="0"/>
              <a:t>region momentum source namely </a:t>
            </a:r>
            <a:r>
              <a:rPr lang="en-IN" b="1" i="1" dirty="0" err="1"/>
              <a:t>meanVelocityForce</a:t>
            </a:r>
            <a:r>
              <a:rPr lang="en-IN" dirty="0"/>
              <a:t> is </a:t>
            </a:r>
            <a:r>
              <a:rPr lang="en-IN" dirty="0" smtClean="0"/>
              <a:t>applied. </a:t>
            </a:r>
            <a:endParaRPr lang="en-US" dirty="0"/>
          </a:p>
          <a:p>
            <a:pPr marL="201168" lvl="1" indent="0">
              <a:buNone/>
            </a:pPr>
            <a:endParaRPr lang="en-IN" dirty="0" smtClean="0"/>
          </a:p>
          <a:p>
            <a:pPr lvl="1">
              <a:buFont typeface="Courier New" panose="02070309020205020404" pitchFamily="49" charset="0"/>
              <a:buChar char="o"/>
            </a:pPr>
            <a:endParaRPr lang="en-IN" dirty="0" smtClean="0"/>
          </a:p>
          <a:p>
            <a:pPr lvl="1">
              <a:buFont typeface="Courier New" panose="02070309020205020404" pitchFamily="49" charset="0"/>
              <a:buChar char="o"/>
            </a:pPr>
            <a:endParaRPr lang="en-IN" dirty="0"/>
          </a:p>
          <a:p>
            <a:pPr lvl="1">
              <a:buFont typeface="Courier New" panose="02070309020205020404" pitchFamily="49" charset="0"/>
              <a:buChar char="o"/>
            </a:pPr>
            <a:endParaRPr lang="en-IN" dirty="0" smtClean="0"/>
          </a:p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7996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968" y="255917"/>
            <a:ext cx="10148779" cy="911236"/>
          </a:xfrm>
        </p:spPr>
        <p:txBody>
          <a:bodyPr/>
          <a:lstStyle/>
          <a:p>
            <a:r>
              <a:rPr lang="en-IN" dirty="0" smtClean="0"/>
              <a:t>Periodic behaviour exhibited by flow fields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0227" y="1612277"/>
            <a:ext cx="9872871" cy="4038600"/>
          </a:xfrm>
        </p:spPr>
        <p:txBody>
          <a:bodyPr/>
          <a:lstStyle/>
          <a:p>
            <a:pPr marL="201168" lvl="1" indent="0">
              <a:buNone/>
            </a:pPr>
            <a:r>
              <a:rPr lang="en-IN" dirty="0"/>
              <a:t>T</a:t>
            </a:r>
            <a:r>
              <a:rPr lang="en-IN" dirty="0" smtClean="0"/>
              <a:t>he fully developed flow profile repeats itself in successive of cross section that are separated from each other by a period length (L). </a:t>
            </a:r>
            <a:endParaRPr lang="en-IN" dirty="0" smtClean="0"/>
          </a:p>
          <a:p>
            <a:pPr marL="201168" lvl="1" indent="0">
              <a:buNone/>
            </a:pPr>
            <a:r>
              <a:rPr lang="en-IN" dirty="0"/>
              <a:t>Pressure field does not exhibit </a:t>
            </a:r>
            <a:r>
              <a:rPr lang="en-IN" dirty="0" smtClean="0"/>
              <a:t>the same </a:t>
            </a:r>
            <a:r>
              <a:rPr lang="en-IN" dirty="0"/>
              <a:t>kind of periodic </a:t>
            </a:r>
            <a:r>
              <a:rPr lang="en-IN" dirty="0" smtClean="0"/>
              <a:t>behaviour as velocity.</a:t>
            </a:r>
            <a:endParaRPr lang="en-IN" dirty="0"/>
          </a:p>
          <a:p>
            <a:pPr lvl="1">
              <a:buFont typeface="Courier New" panose="02070309020205020404" pitchFamily="49" charset="0"/>
              <a:buChar char="o"/>
            </a:pPr>
            <a:endParaRPr lang="en-IN" dirty="0" smtClean="0"/>
          </a:p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5</a:t>
            </a:fld>
            <a:endParaRPr lang="en-IN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885" y="2953003"/>
            <a:ext cx="6906500" cy="31429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65482" y="6219621"/>
            <a:ext cx="3594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Figure: Fully developed flow profile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58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Problem Statement	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The problem statement can be defined as:</a:t>
            </a:r>
          </a:p>
          <a:p>
            <a:endParaRPr lang="en-IN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To solve for a </a:t>
            </a:r>
            <a:r>
              <a:rPr lang="en-US" b="1" dirty="0"/>
              <a:t>laminar pipe flow</a:t>
            </a:r>
            <a:r>
              <a:rPr lang="en-US" dirty="0"/>
              <a:t> through a pipe using cyclic boundary conditions and </a:t>
            </a:r>
            <a:r>
              <a:rPr lang="en-US" dirty="0" smtClean="0"/>
              <a:t>compare </a:t>
            </a:r>
            <a:r>
              <a:rPr lang="en-US" dirty="0"/>
              <a:t>the results with that of a full length pipe and analytical results obtained using the </a:t>
            </a:r>
            <a:r>
              <a:rPr lang="en-US" dirty="0" smtClean="0"/>
              <a:t>Hagen–</a:t>
            </a:r>
            <a:r>
              <a:rPr lang="en-US" dirty="0" err="1" smtClean="0"/>
              <a:t>Poiseuille</a:t>
            </a:r>
            <a:r>
              <a:rPr lang="en-US" dirty="0" smtClean="0"/>
              <a:t> </a:t>
            </a:r>
            <a:r>
              <a:rPr lang="en-US" dirty="0"/>
              <a:t>equation</a:t>
            </a:r>
            <a:r>
              <a:rPr lang="en-US" dirty="0" smtClean="0"/>
              <a:t>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 To </a:t>
            </a:r>
            <a:r>
              <a:rPr lang="en-US" dirty="0"/>
              <a:t>solve for a </a:t>
            </a:r>
            <a:r>
              <a:rPr lang="en-US" b="1" dirty="0"/>
              <a:t>turbulent flow</a:t>
            </a:r>
            <a:r>
              <a:rPr lang="en-US" dirty="0"/>
              <a:t> (using </a:t>
            </a:r>
            <a:r>
              <a:rPr lang="en-US" b="1" dirty="0"/>
              <a:t>standard </a:t>
            </a:r>
            <a:r>
              <a:rPr lang="en-US" b="1" dirty="0" smtClean="0"/>
              <a:t>k-epsilon</a:t>
            </a:r>
            <a:r>
              <a:rPr lang="en-US" dirty="0" smtClean="0"/>
              <a:t> </a:t>
            </a:r>
            <a:r>
              <a:rPr lang="en-US" dirty="0"/>
              <a:t>model) through a pipe using cyclic boundary conditions and compare the results with that of a full length pipe. </a:t>
            </a:r>
            <a:endParaRPr lang="en-US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To solve for the same turbulent flow using </a:t>
            </a:r>
            <a:r>
              <a:rPr lang="en-US" b="1" dirty="0" smtClean="0"/>
              <a:t>different turbulence models</a:t>
            </a:r>
            <a:r>
              <a:rPr lang="en-US" dirty="0" smtClean="0"/>
              <a:t> (realizable k-epsilon, k-omega and k-omega SST) and compare the results with each other.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7572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Geometry, mesh and other parameters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dirty="0" smtClean="0"/>
              <a:t>Due to flow being axis-symmetric, only a sector is modelled as computational domain.</a:t>
            </a:r>
          </a:p>
          <a:p>
            <a:pPr marL="0" indent="0">
              <a:buNone/>
            </a:pPr>
            <a:r>
              <a:rPr lang="en-IN" dirty="0" smtClean="0"/>
              <a:t>A structured mesh with first cell in the log law region has been prepared using </a:t>
            </a:r>
            <a:r>
              <a:rPr lang="en-IN" i="1" dirty="0" err="1" smtClean="0"/>
              <a:t>blockMesh</a:t>
            </a:r>
            <a:r>
              <a:rPr lang="en-IN" dirty="0" smtClean="0"/>
              <a:t>. </a:t>
            </a:r>
          </a:p>
          <a:p>
            <a:pPr marL="0" indent="0">
              <a:buNone/>
            </a:pPr>
            <a:r>
              <a:rPr lang="en-IN" dirty="0" smtClean="0"/>
              <a:t>As the boundary condition, standard wall functions are employed. 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450" y="2841529"/>
            <a:ext cx="4754563" cy="2454466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7</a:t>
            </a:fld>
            <a:endParaRPr lang="en-IN"/>
          </a:p>
        </p:txBody>
      </p:sp>
      <p:sp>
        <p:nvSpPr>
          <p:cNvPr id="4" name="TextBox 3"/>
          <p:cNvSpPr txBox="1"/>
          <p:nvPr/>
        </p:nvSpPr>
        <p:spPr>
          <a:xfrm>
            <a:off x="7565366" y="5353340"/>
            <a:ext cx="3096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Figure: View of the mesh used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6537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0227" y="247291"/>
            <a:ext cx="9875520" cy="1356360"/>
          </a:xfrm>
        </p:spPr>
        <p:txBody>
          <a:bodyPr/>
          <a:lstStyle/>
          <a:p>
            <a:r>
              <a:rPr lang="en-IN" dirty="0"/>
              <a:t>Result </a:t>
            </a:r>
            <a:r>
              <a:rPr lang="en-IN" dirty="0" smtClean="0"/>
              <a:t>1: Laminar </a:t>
            </a:r>
            <a:r>
              <a:rPr lang="en-IN" dirty="0"/>
              <a:t>flow through pipe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50" y="2179009"/>
            <a:ext cx="4224433" cy="1714649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707" y="1940944"/>
            <a:ext cx="7591746" cy="3950898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8</a:t>
            </a:fld>
            <a:endParaRPr lang="en-IN"/>
          </a:p>
        </p:txBody>
      </p:sp>
      <p:sp>
        <p:nvSpPr>
          <p:cNvPr id="3" name="TextBox 2"/>
          <p:cNvSpPr txBox="1"/>
          <p:nvPr/>
        </p:nvSpPr>
        <p:spPr>
          <a:xfrm>
            <a:off x="693723" y="4062305"/>
            <a:ext cx="3398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Table: Comparison of CFD and analytical results</a:t>
            </a:r>
            <a:endParaRPr lang="en-IN" dirty="0"/>
          </a:p>
        </p:txBody>
      </p:sp>
      <p:sp>
        <p:nvSpPr>
          <p:cNvPr id="4" name="TextBox 3"/>
          <p:cNvSpPr txBox="1"/>
          <p:nvPr/>
        </p:nvSpPr>
        <p:spPr>
          <a:xfrm>
            <a:off x="6418053" y="5799039"/>
            <a:ext cx="3879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Figure: Velocity profile for laminar flow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615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0227" y="247625"/>
            <a:ext cx="9875520" cy="1356360"/>
          </a:xfrm>
        </p:spPr>
        <p:txBody>
          <a:bodyPr/>
          <a:lstStyle/>
          <a:p>
            <a:r>
              <a:rPr lang="en-IN" dirty="0"/>
              <a:t>Result </a:t>
            </a:r>
            <a:r>
              <a:rPr lang="en-IN" dirty="0" smtClean="0"/>
              <a:t>2: T</a:t>
            </a:r>
            <a:r>
              <a:rPr lang="en-IN" dirty="0" smtClean="0"/>
              <a:t>urbulent</a:t>
            </a:r>
            <a:r>
              <a:rPr lang="en-IN" dirty="0" smtClean="0"/>
              <a:t> </a:t>
            </a:r>
            <a:r>
              <a:rPr lang="en-IN" dirty="0"/>
              <a:t>flow through pipe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6429" y="1862987"/>
            <a:ext cx="3873261" cy="4023359"/>
          </a:xfrm>
        </p:spPr>
        <p:txBody>
          <a:bodyPr/>
          <a:lstStyle/>
          <a:p>
            <a:r>
              <a:rPr lang="en-US" dirty="0" smtClean="0"/>
              <a:t>Pressure gradient:</a:t>
            </a:r>
          </a:p>
          <a:p>
            <a:endParaRPr lang="en-US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in </a:t>
            </a:r>
            <a:r>
              <a:rPr lang="en-US" dirty="0"/>
              <a:t>full length pipe = 7162.634 </a:t>
            </a:r>
            <a:r>
              <a:rPr lang="en-US" dirty="0" smtClean="0"/>
              <a:t>Pa/m</a:t>
            </a:r>
            <a:endParaRPr lang="en-US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in </a:t>
            </a:r>
            <a:r>
              <a:rPr lang="en-US" dirty="0"/>
              <a:t>fully developed region of full length pipe = 6958.244 </a:t>
            </a:r>
            <a:r>
              <a:rPr lang="en-US" dirty="0" smtClean="0"/>
              <a:t>Pa/m</a:t>
            </a:r>
            <a:endParaRPr lang="en-US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in </a:t>
            </a:r>
            <a:r>
              <a:rPr lang="en-US" dirty="0"/>
              <a:t>cyclic pipe = 6945.924 </a:t>
            </a:r>
            <a:r>
              <a:rPr lang="en-US" dirty="0" smtClean="0"/>
              <a:t>Pa/m</a:t>
            </a:r>
            <a:endParaRPr lang="en-IN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488" y="1897050"/>
            <a:ext cx="7813736" cy="4033713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8F958-0D47-4652-B75A-44EEAC006F7D}" type="slidenum">
              <a:rPr lang="en-IN" smtClean="0"/>
              <a:t>9</a:t>
            </a:fld>
            <a:endParaRPr lang="en-IN"/>
          </a:p>
        </p:txBody>
      </p:sp>
      <p:sp>
        <p:nvSpPr>
          <p:cNvPr id="8" name="TextBox 7"/>
          <p:cNvSpPr txBox="1"/>
          <p:nvPr/>
        </p:nvSpPr>
        <p:spPr>
          <a:xfrm>
            <a:off x="6245524" y="5997771"/>
            <a:ext cx="4106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Figure: Velocity profile for turbulent flow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0131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1312</TotalTime>
  <Words>858</Words>
  <Application>Microsoft Office PowerPoint</Application>
  <PresentationFormat>Widescreen</PresentationFormat>
  <Paragraphs>113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Corbel</vt:lpstr>
      <vt:lpstr>Courier New</vt:lpstr>
      <vt:lpstr>Basis</vt:lpstr>
      <vt:lpstr>FOSSEE Semester Long Internship</vt:lpstr>
      <vt:lpstr>Case Study 1: CFD Simulation of flow through pipe: A comparative study on cyclic and inlet-outlet type boundary conditions in OpenFOAM</vt:lpstr>
      <vt:lpstr>Introduction</vt:lpstr>
      <vt:lpstr>Modifying the governing equation for using periodic boundaries</vt:lpstr>
      <vt:lpstr>Periodic behaviour exhibited by flow fields</vt:lpstr>
      <vt:lpstr>Problem Statement </vt:lpstr>
      <vt:lpstr>Geometry, mesh and other parameters</vt:lpstr>
      <vt:lpstr>Result 1: Laminar flow through pipe</vt:lpstr>
      <vt:lpstr>Result 2: Turbulent flow through pipe</vt:lpstr>
      <vt:lpstr>Result: Turbulent flow through pipe</vt:lpstr>
      <vt:lpstr>Conclusions</vt:lpstr>
      <vt:lpstr>Case Study 2: CFD analysis of flow past staggered tube array using 2D RANS turbulence models</vt:lpstr>
      <vt:lpstr>Introduction</vt:lpstr>
      <vt:lpstr>Details of the experiment</vt:lpstr>
      <vt:lpstr>Problem Statement</vt:lpstr>
      <vt:lpstr>Geometry and mesh</vt:lpstr>
      <vt:lpstr>Result : Velocity contour</vt:lpstr>
      <vt:lpstr>Result :Plot of Non-dimensional velocity</vt:lpstr>
      <vt:lpstr>Result : Plot of Non-dimensional velocity</vt:lpstr>
      <vt:lpstr>Comparing the results</vt:lpstr>
      <vt:lpstr>Conclusions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Nikhil Sharma</dc:creator>
  <cp:lastModifiedBy>Nikhil Sharma</cp:lastModifiedBy>
  <cp:revision>65</cp:revision>
  <dcterms:created xsi:type="dcterms:W3CDTF">2021-07-08T10:00:05Z</dcterms:created>
  <dcterms:modified xsi:type="dcterms:W3CDTF">2021-07-09T13:56:13Z</dcterms:modified>
</cp:coreProperties>
</file>